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2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8063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7560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16069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8967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664825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9893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159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2009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9482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5753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2674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373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519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225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4990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5340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91070-9BC4-4A8A-80FB-08A882A99A85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A9D03B7-E53E-4399-90E7-9D6A26848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547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0290" y="-93785"/>
            <a:ext cx="9144000" cy="2387600"/>
          </a:xfrm>
        </p:spPr>
        <p:txBody>
          <a:bodyPr>
            <a:normAutofit/>
          </a:bodyPr>
          <a:lstStyle/>
          <a:p>
            <a:r>
              <a:rPr lang="ru-RU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ГАПОУ «ЧИСТОПОЛЬСКИЙ СЕЛЬСКОХОЗЯЙСТВЕННЫЙ ТЕХНИКУМ ИМЕНИ Г.И.УСМАНОВА»</a:t>
            </a:r>
            <a:br>
              <a:rPr lang="ru-RU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149" y="4109164"/>
            <a:ext cx="8915399" cy="1126283"/>
          </a:xfrm>
          <a:ln>
            <a:solidFill>
              <a:schemeClr val="bg2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4200" dirty="0" smtClean="0"/>
              <a:t>Студенческое самоуправление </a:t>
            </a:r>
            <a:endParaRPr lang="ru-RU" sz="4200" dirty="0"/>
          </a:p>
        </p:txBody>
      </p:sp>
    </p:spTree>
    <p:extLst>
      <p:ext uri="{BB962C8B-B14F-4D97-AF65-F5344CB8AC3E}">
        <p14:creationId xmlns:p14="http://schemas.microsoft.com/office/powerpoint/2010/main" xmlns="" val="261038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dirty="0">
                <a:ln w="0"/>
                <a:solidFill>
                  <a:srgbClr val="FF0000"/>
                </a:solidFill>
              </a:rPr>
              <a:t>Наш студенческий совет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5898" y="2170322"/>
            <a:ext cx="6998713" cy="37408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4"/>
                </a:solidFill>
              </a:rPr>
              <a:t>                                      </a:t>
            </a:r>
            <a:r>
              <a:rPr lang="ru-RU" sz="2400" b="1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учебного </a:t>
            </a:r>
            <a:r>
              <a:rPr lang="ru-RU" sz="2400" b="1" u="sng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учебного сектора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Лавренов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Игорь. В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входит: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 за посещаемостью и успеваемостью студентов групп;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в работе стипендиальной комиссии;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олимпиад для студентов техникума по общеобразовательным и профессиональным дисциплинам;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ежемесячный анализ итогов успеваемости в группах, которые оглашаются на заседаниях Студенческого совета.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 descr="лаврен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3802" y="1824356"/>
            <a:ext cx="3110573" cy="398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682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dirty="0">
                <a:ln w="0"/>
                <a:solidFill>
                  <a:srgbClr val="FF0000"/>
                </a:solidFill>
              </a:rPr>
              <a:t>Наш студенческий совет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6939" y="1927953"/>
            <a:ext cx="7105879" cy="398327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accent4"/>
                </a:solidFill>
              </a:rPr>
              <a:t>           </a:t>
            </a:r>
            <a:r>
              <a:rPr lang="ru-RU" sz="2000" dirty="0" smtClean="0">
                <a:solidFill>
                  <a:schemeClr val="accent4"/>
                </a:solidFill>
              </a:rPr>
              <a:t> </a:t>
            </a:r>
            <a:r>
              <a:rPr lang="ru-RU" sz="2000" b="1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культурно-массового </a:t>
            </a:r>
            <a:r>
              <a:rPr lang="ru-RU" sz="2000" b="1" u="sng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культурно-массового сектора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Тутаева Марина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культурно-массовых мероприятий;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привлечение студентов в культурно-массовую работу;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работы творческого коллектива, постановка творческих номеров и т.д.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тутаев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40809" y="1929526"/>
            <a:ext cx="2512501" cy="396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519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dirty="0">
                <a:ln w="0"/>
                <a:solidFill>
                  <a:srgbClr val="FF0000"/>
                </a:solidFill>
              </a:rPr>
              <a:t>Наш студенческий совет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9484" y="1729648"/>
            <a:ext cx="7601639" cy="4181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4"/>
                </a:solidFill>
              </a:rPr>
              <a:t>                      </a:t>
            </a:r>
            <a:r>
              <a:rPr lang="ru-RU" dirty="0" smtClean="0">
                <a:solidFill>
                  <a:schemeClr val="accent4"/>
                </a:solidFill>
              </a:rPr>
              <a:t>  </a:t>
            </a:r>
            <a:r>
              <a:rPr lang="ru-RU" sz="2400" b="1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спортивного </a:t>
            </a:r>
            <a:r>
              <a:rPr lang="ru-RU" sz="2400" b="1" u="sng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сектора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спортивного сектора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Марат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планирует и организует спортивные мероприятия в техникуме;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вовлекает студентов в спортивно-массовые мероприятия и работу спортивных секций;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 работу в группах по подготовке к спортивным соревнованиям;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подводит итоги спортивно-массовой работы в группах.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зарип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7342" y="1729647"/>
            <a:ext cx="3256586" cy="407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817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dirty="0">
                <a:ln w="0"/>
                <a:solidFill>
                  <a:srgbClr val="FF0000"/>
                </a:solidFill>
              </a:rPr>
              <a:t>Наш студенческий совет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8786" y="2082188"/>
            <a:ext cx="7725826" cy="382903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4"/>
                </a:solidFill>
              </a:rPr>
              <a:t> </a:t>
            </a:r>
            <a:r>
              <a:rPr lang="ru-RU" dirty="0" smtClean="0">
                <a:solidFill>
                  <a:schemeClr val="accent4"/>
                </a:solidFill>
              </a:rPr>
              <a:t>                      </a:t>
            </a:r>
            <a:r>
              <a:rPr lang="ru-RU" b="1" u="sng" dirty="0">
                <a:solidFill>
                  <a:schemeClr val="accent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Информационно-маркетинговый </a:t>
            </a:r>
            <a:r>
              <a:rPr lang="ru-RU" b="1" u="sng" dirty="0" smtClean="0">
                <a:solidFill>
                  <a:schemeClr val="accent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комитет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пресс-центра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Миниханов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,под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ежемесячно выпускается газета «Резонанс».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входит: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по выпуску газеты, буклетов и прочих информационных материалов;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анкетирования, опросов студентов;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преподавателей и сотрудников техникума по различным вопросам.</a:t>
            </a:r>
          </a:p>
          <a:p>
            <a:endParaRPr lang="ru-RU" dirty="0"/>
          </a:p>
          <a:p>
            <a:pPr marL="0" indent="0">
              <a:buNone/>
            </a:pPr>
            <a:endParaRPr lang="ru-RU" b="1" u="sng" dirty="0">
              <a:solidFill>
                <a:schemeClr val="tx2"/>
              </a:solidFill>
            </a:endParaRPr>
          </a:p>
        </p:txBody>
      </p:sp>
      <p:pic>
        <p:nvPicPr>
          <p:cNvPr id="4" name="Рисунок 3" descr="Миниханов Линар Айратович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5582" y="1668140"/>
            <a:ext cx="2258458" cy="352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617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dirty="0">
                <a:ln w="0"/>
                <a:solidFill>
                  <a:srgbClr val="FF0000"/>
                </a:solidFill>
              </a:rPr>
              <a:t>Наш студенческий совет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Студенческий совет техникума активно сотрудничает с различными организациями республики, такими как: Региональная Молодежная Общественная Организация «Лига студентов РТ», Городской студенческий совет </a:t>
            </a:r>
            <a:r>
              <a:rPr lang="ru-RU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г.Чистополь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и т.д.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9" name="Рисунок 8" descr="6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2056" y="3382178"/>
            <a:ext cx="1557193" cy="22033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 descr="Культура родного края- 1 место.jpg"/>
          <p:cNvPicPr>
            <a:picLocks noChangeAspect="1"/>
          </p:cNvPicPr>
          <p:nvPr/>
        </p:nvPicPr>
        <p:blipFill>
          <a:blip r:embed="rId3" cstate="print"/>
          <a:srcRect t="1660" r="12125" b="5118"/>
          <a:stretch>
            <a:fillRect/>
          </a:stretch>
        </p:blipFill>
        <p:spPr>
          <a:xfrm>
            <a:off x="2027481" y="3437265"/>
            <a:ext cx="1551628" cy="22639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3" name="Рисунок 12" descr="1 место -спор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9335" y="3437107"/>
            <a:ext cx="1718255" cy="23632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Рисунок 13" descr="Диплом в номинации СМИ.jpg"/>
          <p:cNvPicPr>
            <a:picLocks noChangeAspect="1"/>
          </p:cNvPicPr>
          <p:nvPr/>
        </p:nvPicPr>
        <p:blipFill>
          <a:blip r:embed="rId5" cstate="print"/>
          <a:srcRect l="2117" t="423" r="4134" b="1389"/>
          <a:stretch>
            <a:fillRect/>
          </a:stretch>
        </p:blipFill>
        <p:spPr>
          <a:xfrm rot="5400000">
            <a:off x="4874922" y="4037725"/>
            <a:ext cx="1575414" cy="2269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форпост -победа в номинации.jpg"/>
          <p:cNvPicPr>
            <a:picLocks noChangeAspect="1"/>
          </p:cNvPicPr>
          <p:nvPr/>
        </p:nvPicPr>
        <p:blipFill>
          <a:blip r:embed="rId6" cstate="print"/>
          <a:srcRect l="10637" t="2930" r="13908" b="1464"/>
          <a:stretch>
            <a:fillRect/>
          </a:stretch>
        </p:blipFill>
        <p:spPr>
          <a:xfrm rot="5400000">
            <a:off x="6604667" y="4125765"/>
            <a:ext cx="1498298" cy="2611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2_5285403869902278427_page-00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21295" y="4970203"/>
            <a:ext cx="2124391" cy="1502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Безымянный18.png"/>
          <p:cNvPicPr>
            <a:picLocks noChangeAspect="1"/>
          </p:cNvPicPr>
          <p:nvPr/>
        </p:nvPicPr>
        <p:blipFill>
          <a:blip r:embed="rId8" cstate="print"/>
          <a:srcRect l="2061" t="2735" r="4513"/>
          <a:stretch>
            <a:fillRect/>
          </a:stretch>
        </p:blipFill>
        <p:spPr>
          <a:xfrm rot="5400000">
            <a:off x="9976205" y="4858871"/>
            <a:ext cx="1498297" cy="2103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3240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2741521"/>
            <a:ext cx="8911687" cy="128089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Спасибо за внимание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04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193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i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Студенческое самоуправление в техникуме – это:</a:t>
            </a:r>
            <a:br>
              <a:rPr lang="ru-RU" i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ru-RU" i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21877"/>
            <a:ext cx="8915400" cy="3777622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Форма управления, предполагающая активное участие студентов в подготовке, принятии и реализации управленческих решений, касающихся жизнедеятельности учебного заведения или его отдельных подразделений, защите прав и интересов обучающихся, включение студентов в различные виды социально значимой деятельности;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Самостоятельность студенчества в проявлении инициативы, принятии решения и его самоорганизации в интересах своего коллектива или студенческой организации.</a:t>
            </a:r>
          </a:p>
          <a:p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72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5356" y="260694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функции студенческого самоуправления:</a:t>
            </a:r>
            <a:br>
              <a:rPr lang="ru-RU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1643" y="1723292"/>
            <a:ext cx="9040080" cy="4935416"/>
          </a:xfrm>
        </p:spPr>
        <p:txBody>
          <a:bodyPr>
            <a:normAutofit fontScale="62500" lnSpcReduction="20000"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ru-RU" sz="29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 управлении учебным заведением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9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решении социально-правовых проблемах студенческой молодежи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9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интересов студентов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9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реализация собственных социально-значимых и поддержка студенческих инициатив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9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художественного творческой молодежи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9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организации эффективного учебного процесса и научно-исследовательской работы студентов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9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традиций образовательного учреждения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9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обучение студенческого совета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9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благоустройстве образовательного учреждения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9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информационного пространства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9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формированию здорового образа жизни в образовательном учреждении и профилактика асоциальных явлений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29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досуга и отдыха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684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Наш студенческий совет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4751" y="2203938"/>
            <a:ext cx="8915400" cy="4396154"/>
          </a:xfrm>
        </p:spPr>
        <p:txBody>
          <a:bodyPr/>
          <a:lstStyle/>
          <a:p>
            <a:pPr algn="ctr"/>
            <a:r>
              <a:rPr lang="ru-RU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 сентябре 2015г. был принят новый устав, в котором четко прописаны основные положения, задачи и обязанности членов студенческого совета. Согласно этому уставу на сегодняшний день у Студенческого совета есть свой логотип.</a:t>
            </a:r>
          </a:p>
          <a:p>
            <a:pPr marL="0" indent="0" algn="ctr">
              <a:buNone/>
            </a:pPr>
            <a:r>
              <a:rPr lang="ru-RU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Студенты ГАПОУ "</a:t>
            </a:r>
            <a:r>
              <a:rPr lang="ru-RU" dirty="0" err="1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Чистопольский</a:t>
            </a:r>
            <a:r>
              <a:rPr lang="ru-RU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сельскохозяйственный техникум </a:t>
            </a:r>
            <a:r>
              <a:rPr lang="ru-RU" dirty="0" err="1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им.Г.И.Усманова</a:t>
            </a:r>
            <a:r>
              <a:rPr lang="ru-RU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 активно участвуют в самоуправлении образовательного учреждения, являясь членами студенческого совета — организатора всех учебных и </a:t>
            </a:r>
            <a:r>
              <a:rPr lang="ru-RU" dirty="0" err="1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внеучебных</a:t>
            </a:r>
            <a:r>
              <a:rPr lang="ru-RU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мероприятий.</a:t>
            </a:r>
          </a:p>
          <a:p>
            <a:pPr algn="ctr"/>
            <a:endParaRPr lang="ru-RU" dirty="0">
              <a:ln w="0"/>
              <a:solidFill>
                <a:schemeClr val="bg2">
                  <a:lumMod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031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Наш студенческий совет состоит из: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8863" y="2098431"/>
            <a:ext cx="9051803" cy="4525108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ru-RU" sz="2800" i="1" u="sng" dirty="0" smtClean="0">
                <a:solidFill>
                  <a:schemeClr val="bg2">
                    <a:lumMod val="25000"/>
                  </a:schemeClr>
                </a:solidFill>
              </a:rPr>
              <a:t>Председателя</a:t>
            </a:r>
            <a:endParaRPr lang="ru-RU" sz="2800" i="1" u="sng" dirty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2800" i="1" u="sng" dirty="0">
                <a:solidFill>
                  <a:schemeClr val="bg2">
                    <a:lumMod val="25000"/>
                  </a:schemeClr>
                </a:solidFill>
              </a:rPr>
              <a:t>Заместителя председателя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2800" i="1" u="sng" dirty="0">
                <a:solidFill>
                  <a:schemeClr val="bg2">
                    <a:lumMod val="25000"/>
                  </a:schemeClr>
                </a:solidFill>
              </a:rPr>
              <a:t>Секретаря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2800" i="1" u="sng" dirty="0">
                <a:solidFill>
                  <a:schemeClr val="bg2">
                    <a:lumMod val="25000"/>
                  </a:schemeClr>
                </a:solidFill>
              </a:rPr>
              <a:t>Учебного сектора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2800" i="1" u="sng" dirty="0">
                <a:solidFill>
                  <a:schemeClr val="bg2">
                    <a:lumMod val="25000"/>
                  </a:schemeClr>
                </a:solidFill>
              </a:rPr>
              <a:t>Культурно-массового сектора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2800" i="1" u="sng" dirty="0">
                <a:solidFill>
                  <a:schemeClr val="bg2">
                    <a:lumMod val="25000"/>
                  </a:schemeClr>
                </a:solidFill>
              </a:rPr>
              <a:t>Спортивного сектора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2800" i="1" u="sng" dirty="0" smtClean="0">
                <a:solidFill>
                  <a:schemeClr val="bg2">
                    <a:lumMod val="25000"/>
                  </a:schemeClr>
                </a:solidFill>
              </a:rPr>
              <a:t>Пресс-центра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2800" i="1" u="sng" dirty="0" err="1" smtClean="0">
                <a:solidFill>
                  <a:schemeClr val="bg2">
                    <a:lumMod val="25000"/>
                  </a:schemeClr>
                </a:solidFill>
              </a:rPr>
              <a:t>Старостата</a:t>
            </a:r>
            <a:endParaRPr lang="ru-RU" sz="2800" i="1" u="sng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1739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dirty="0">
                <a:ln w="0"/>
                <a:solidFill>
                  <a:srgbClr val="FF0000"/>
                </a:solidFill>
              </a:rPr>
              <a:t>Наш студенческий совет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0482" y="1795749"/>
            <a:ext cx="7701392" cy="37168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200" u="sng" dirty="0" smtClean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</a:t>
            </a:r>
          </a:p>
          <a:p>
            <a:pPr algn="ctr"/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должность председателя студенческого совета в сентябре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был избран 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Хадиев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Равиль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.В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его обязанности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входит: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приоритетных направлений деятельности студенческой молодежи: реализация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здоровьесберегающей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программы;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 развитие студенческих инициатив;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профессиональному и личностному росту студентов.</a:t>
            </a:r>
          </a:p>
          <a:p>
            <a:pPr marL="0" indent="0" algn="ctr">
              <a:buNone/>
            </a:pPr>
            <a:endParaRPr lang="ru-RU" b="1" u="sng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Хадиев Равиль Раилевич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76737" y="1718632"/>
            <a:ext cx="245221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268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dirty="0">
                <a:ln w="0"/>
                <a:solidFill>
                  <a:srgbClr val="FF0000"/>
                </a:solidFill>
              </a:rPr>
              <a:t>Наш</a:t>
            </a:r>
            <a:r>
              <a:rPr lang="ru-RU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студенческий </a:t>
            </a:r>
            <a:r>
              <a:rPr lang="ru-RU" b="1" cap="all" dirty="0">
                <a:ln w="0"/>
                <a:solidFill>
                  <a:srgbClr val="FF0000"/>
                </a:solidFill>
              </a:rPr>
              <a:t>совет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5753" y="1586429"/>
            <a:ext cx="5519452" cy="4379878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2400" dirty="0" smtClean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5800" u="sng" dirty="0" smtClean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5800" u="sng" dirty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председателя студенческого </a:t>
            </a:r>
            <a:r>
              <a:rPr lang="ru-RU" sz="5800" u="sng" dirty="0" smtClean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совета</a:t>
            </a:r>
          </a:p>
          <a:p>
            <a:pPr algn="ctr"/>
            <a:r>
              <a:rPr lang="ru-RU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Заместителем председателя является </a:t>
            </a:r>
            <a:r>
              <a:rPr lang="ru-RU" sz="4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Гордеев Сергей.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4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обязанности председателя Студенческого совета в его отсутствие;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обязанности, делегированные им председателем Студенческого совета.</a:t>
            </a:r>
          </a:p>
          <a:p>
            <a:pPr marL="0" indent="0">
              <a:buNone/>
            </a:pP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  <a:p>
            <a:pPr marL="0" indent="0">
              <a:buNone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Гордеев Сергей Евгеньевич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98899" y="1652531"/>
            <a:ext cx="2552655" cy="349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578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all" dirty="0" smtClean="0">
                <a:ln w="0"/>
                <a:solidFill>
                  <a:srgbClr val="FF0000"/>
                </a:solidFill>
              </a:rPr>
              <a:t>        Наш</a:t>
            </a:r>
            <a:r>
              <a:rPr lang="ru-RU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студенческий </a:t>
            </a:r>
            <a:r>
              <a:rPr lang="ru-RU" b="1" cap="all" dirty="0">
                <a:ln w="0"/>
                <a:solidFill>
                  <a:srgbClr val="FF0000"/>
                </a:solidFill>
              </a:rPr>
              <a:t>совет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7958" y="1994053"/>
            <a:ext cx="6764355" cy="3917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                  </a:t>
            </a:r>
            <a:r>
              <a:rPr lang="ru-RU" sz="4800" u="sng" dirty="0" err="1" smtClean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Старостат</a:t>
            </a:r>
            <a:endParaRPr lang="ru-RU" sz="4800" u="sng" dirty="0">
              <a:ln w="0"/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 является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Пронина Вера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/>
              <a:t>Это совет старост , на нем проходят собрания, решают  вопросы.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/>
              <a:t>Он  </a:t>
            </a:r>
            <a:r>
              <a:rPr lang="ru-RU" sz="2400" dirty="0"/>
              <a:t>рассказывает что то новое, делает </a:t>
            </a:r>
            <a:r>
              <a:rPr lang="ru-RU" sz="2400" dirty="0" err="1"/>
              <a:t>обьявления</a:t>
            </a:r>
            <a:r>
              <a:rPr lang="ru-RU" sz="2400" dirty="0"/>
              <a:t>, главное рассказываете на собраниях групп.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прони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4269" y="1931546"/>
            <a:ext cx="2176672" cy="406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549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all" dirty="0" smtClean="0">
                <a:ln w="0"/>
                <a:solidFill>
                  <a:srgbClr val="FF0000"/>
                </a:solidFill>
              </a:rPr>
              <a:t>         Наш </a:t>
            </a:r>
            <a:r>
              <a:rPr lang="ru-RU" b="1" cap="all" dirty="0">
                <a:ln w="0"/>
                <a:solidFill>
                  <a:srgbClr val="FF0000"/>
                </a:solidFill>
              </a:rPr>
              <a:t>студенческий совет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1658" y="1795749"/>
            <a:ext cx="6356732" cy="411547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                   </a:t>
            </a:r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</a:t>
            </a:r>
            <a:r>
              <a:rPr lang="ru-RU" sz="3200" u="sng" dirty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</a:t>
            </a:r>
            <a:endParaRPr lang="ru-RU" sz="3200" dirty="0">
              <a:ln w="0"/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 студенческого совета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Сагутдинова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Алина.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оповещение участников Студенческого совета обо всех предстоящих мероприятия;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ведение делопроизводства, ведет протоколирование заседаний Студенческого совета;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сбор и подготовку различной информации для членов Студенческого совета.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сагутдинов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7486" y="1773714"/>
            <a:ext cx="3127414" cy="416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511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203</TotalTime>
  <Words>458</Words>
  <Application>Microsoft Office PowerPoint</Application>
  <PresentationFormat>Произвольный</PresentationFormat>
  <Paragraphs>86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Легкий дым</vt:lpstr>
      <vt:lpstr>ГАПОУ «ЧИСТОПОЛЬСКИЙ СЕЛЬСКОХОЗЯЙСТВЕННЫЙ ТЕХНИКУМ ИМЕНИ Г.И.УСМАНОВА» </vt:lpstr>
      <vt:lpstr>Студенческое самоуправление в техникуме – это: </vt:lpstr>
      <vt:lpstr>Основные функции студенческого самоуправления: </vt:lpstr>
      <vt:lpstr>Наш студенческий совет</vt:lpstr>
      <vt:lpstr>Наш студенческий совет состоит из:</vt:lpstr>
      <vt:lpstr>Наш студенческий совет </vt:lpstr>
      <vt:lpstr>Наш студенческий совет</vt:lpstr>
      <vt:lpstr>        Наш студенческий совет</vt:lpstr>
      <vt:lpstr>         Наш студенческий совет </vt:lpstr>
      <vt:lpstr>Наш студенческий совет </vt:lpstr>
      <vt:lpstr>Наш студенческий совет </vt:lpstr>
      <vt:lpstr>Наш студенческий совет </vt:lpstr>
      <vt:lpstr>Наш студенческий совет </vt:lpstr>
      <vt:lpstr>Наш студенческий совет </vt:lpstr>
      <vt:lpstr>Спасибо за внимание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ГАПОУ «ЧИСТОПОЛЬСКИЙ СЕЛЬСКОХОЗЯЙСТВЕННЫЙ ТЕХНИКУМ ИМЕНИ Г.И.УСМАНОВА» </dc:title>
  <dc:creator>Александр Спирин</dc:creator>
  <cp:lastModifiedBy>User 320</cp:lastModifiedBy>
  <cp:revision>20</cp:revision>
  <dcterms:created xsi:type="dcterms:W3CDTF">2021-04-13T06:22:55Z</dcterms:created>
  <dcterms:modified xsi:type="dcterms:W3CDTF">2021-12-07T10:22:11Z</dcterms:modified>
</cp:coreProperties>
</file>